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90ED5-5E83-40AA-9DCA-A38B82D409D0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F6A57-E304-44AE-80A8-E2AB162C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3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3965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6726072-C704-48AD-93A5-FC8EE8F3914A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3965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3965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0ABEF5B-5AE8-493C-923D-F4F074DB182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5396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B464BB72-18F9-4B98-A14A-AB6C34E5877F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5396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96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WE WILL LOOK AT SEVERAL VARIETIES OF DISTINCTIONS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8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88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4886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CA07273-F234-41E2-8475-5F43598969CF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4887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4887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685E7D-6204-42DB-B5C8-8D87CC30208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0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06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4067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5AAF12B-1418-4B92-8D15-560EA20A6203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4067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4067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A8A142B-D8E5-41A1-B3D1-C5727063753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1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170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4170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4908183-51F9-416D-B024-F504E613F90B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4170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4170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2100993-4367-4760-89AC-7DE1379F5D7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4272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CAE6BA1-CFEB-4A53-B1A9-BA81C219297B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4272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4272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5706F9-2FD3-45F3-9A1C-738248241A6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3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37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4374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9961C4-358D-43E8-89E7-5B3EBB70AD98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4375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4375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008C69A-9479-4464-BB36-180EC4ED85F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4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477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4477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34FA737-EC63-4682-B98D-107C746BB84C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4477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4477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C20048-F212-4831-8469-A1540127B77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5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57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4579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61C1CEE-114E-4BDE-9043-AB1BDA13EDFD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4579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4579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011E845-C08F-4EC3-AE49-92D3EAFB559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6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68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468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8BDC36-D449-49D7-B2D3-4C25480403E3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4682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4682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17BED86-03C0-4A5A-B8C7-97405B795DD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650996B-292C-4FC4-A613-827D74A8D6B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6A2C2517-114F-4A23-B4D3-D537EDA1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4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0996B-292C-4FC4-A613-827D74A8D6B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C2517-114F-4A23-B4D3-D537EDA1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0996B-292C-4FC4-A613-827D74A8D6B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C2517-114F-4A23-B4D3-D537EDA1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12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0996B-292C-4FC4-A613-827D74A8D6B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C2517-114F-4A23-B4D3-D537EDA1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61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0996B-292C-4FC4-A613-827D74A8D6B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C2517-114F-4A23-B4D3-D537EDA1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1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0996B-292C-4FC4-A613-827D74A8D6B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C2517-114F-4A23-B4D3-D537EDA1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2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0996B-292C-4FC4-A613-827D74A8D6B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C2517-114F-4A23-B4D3-D537EDA1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0996B-292C-4FC4-A613-827D74A8D6B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C2517-114F-4A23-B4D3-D537EDA1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0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0996B-292C-4FC4-A613-827D74A8D6B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C2517-114F-4A23-B4D3-D537EDA1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0996B-292C-4FC4-A613-827D74A8D6B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C2517-114F-4A23-B4D3-D537EDA1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8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0996B-292C-4FC4-A613-827D74A8D6B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C2517-114F-4A23-B4D3-D537EDA1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0996B-292C-4FC4-A613-827D74A8D6B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C2517-114F-4A23-B4D3-D537EDA1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6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0996B-292C-4FC4-A613-827D74A8D6B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C2517-114F-4A23-B4D3-D537EDA1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4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F650996B-292C-4FC4-A613-827D74A8D6B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6A2C2517-114F-4A23-B4D3-D537EDA12520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1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Income - Wages</a:t>
            </a:r>
          </a:p>
        </p:txBody>
      </p:sp>
      <p:sp>
        <p:nvSpPr>
          <p:cNvPr id="1116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Form 1040 Line 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 Tabs D, 2</a:t>
            </a:r>
          </a:p>
        </p:txBody>
      </p:sp>
      <p:sp>
        <p:nvSpPr>
          <p:cNvPr id="1116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116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1116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E958A4D-0E41-4250-8484-40D402C42B0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pic>
        <p:nvPicPr>
          <p:cNvPr id="13" name="~PP21353.WAV">
            <a:hlinkClick r:id="" action="ppaction://media"/>
          </p:cNvPr>
          <p:cNvPicPr>
            <a:picLocks noRot="1" noChangeAspect="1"/>
          </p:cNvPicPr>
          <p:nvPr>
            <a:wavAudioFile r:embed="rId1" name="~PP2327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4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4491-08-A Income - Wages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11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LINE 7 INCOME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Household employee income not on W-2</a:t>
            </a:r>
          </a:p>
          <a:p>
            <a:pPr lvl="1" eaLnBrk="1" hangingPunct="1"/>
            <a:r>
              <a:rPr lang="en-US" smtClean="0"/>
              <a:t>Enter on TW 1040 Wkt 1</a:t>
            </a:r>
          </a:p>
          <a:p>
            <a:pPr eaLnBrk="1" hangingPunct="1"/>
            <a:r>
              <a:rPr lang="en-US" smtClean="0"/>
              <a:t>Taxpayer (TP) under retirement age but on disability (1099-R, Box 7, Code 3)</a:t>
            </a:r>
          </a:p>
          <a:p>
            <a:pPr lvl="1" eaLnBrk="1" hangingPunct="1"/>
            <a:r>
              <a:rPr lang="en-US" smtClean="0"/>
              <a:t>In TW, on red line below Box 7, check that it is “disability and TP is disabled”</a:t>
            </a:r>
          </a:p>
        </p:txBody>
      </p:sp>
      <p:sp>
        <p:nvSpPr>
          <p:cNvPr id="12083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208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37437A-AD61-4020-9F96-708946CFC4A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1208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2296" name="~PP1144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83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354747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 W-2</a:t>
            </a:r>
          </a:p>
        </p:txBody>
      </p:sp>
      <p:pic>
        <p:nvPicPr>
          <p:cNvPr id="191494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8800"/>
            <a:ext cx="8839200" cy="4230688"/>
          </a:xfrm>
        </p:spPr>
      </p:pic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257800" y="2286000"/>
            <a:ext cx="11620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1040, line 7</a:t>
            </a:r>
          </a:p>
        </p:txBody>
      </p:sp>
      <p:sp>
        <p:nvSpPr>
          <p:cNvPr id="863237" name="Rectangle 5"/>
          <p:cNvSpPr>
            <a:spLocks noChangeArrowheads="1"/>
          </p:cNvSpPr>
          <p:nvPr/>
        </p:nvSpPr>
        <p:spPr bwMode="auto">
          <a:xfrm>
            <a:off x="5334000" y="3733800"/>
            <a:ext cx="11271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b="1">
                <a:solidFill>
                  <a:srgbClr val="FF0000"/>
                </a:solidFill>
                <a:latin typeface="Times New Roman" pitchFamily="18" charset="0"/>
              </a:rPr>
              <a:t>1040, line 61</a:t>
            </a:r>
          </a:p>
        </p:txBody>
      </p:sp>
      <p:sp>
        <p:nvSpPr>
          <p:cNvPr id="863238" name="Rectangle 6"/>
          <p:cNvSpPr>
            <a:spLocks noChangeArrowheads="1"/>
          </p:cNvSpPr>
          <p:nvPr/>
        </p:nvSpPr>
        <p:spPr bwMode="auto">
          <a:xfrm>
            <a:off x="7239000" y="3733800"/>
            <a:ext cx="15509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b="1">
                <a:solidFill>
                  <a:srgbClr val="FF0000"/>
                </a:solidFill>
                <a:latin typeface="Times New Roman" pitchFamily="18" charset="0"/>
              </a:rPr>
              <a:t>Form 2441,line 12</a:t>
            </a:r>
          </a:p>
        </p:txBody>
      </p:sp>
      <p:sp>
        <p:nvSpPr>
          <p:cNvPr id="863240" name="Rectangle 8"/>
          <p:cNvSpPr>
            <a:spLocks noChangeArrowheads="1"/>
          </p:cNvSpPr>
          <p:nvPr/>
        </p:nvSpPr>
        <p:spPr bwMode="auto">
          <a:xfrm>
            <a:off x="7467600" y="3365500"/>
            <a:ext cx="11620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1040, line 7</a:t>
            </a:r>
          </a:p>
        </p:txBody>
      </p:sp>
      <p:pic>
        <p:nvPicPr>
          <p:cNvPr id="11" name="~PP11463.WAV">
            <a:hlinkClick r:id="" action="ppaction://media"/>
          </p:cNvPr>
          <p:cNvPicPr>
            <a:picLocks noRot="1" noChangeAspect="1"/>
          </p:cNvPicPr>
          <p:nvPr>
            <a:wavAudioFile r:embed="rId2" name="~PP1787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5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2186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BD5DA1-C8F9-4CF5-8519-C41DABD98A4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  <p:sp>
        <p:nvSpPr>
          <p:cNvPr id="121867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390831"/>
      </p:ext>
    </p:extLst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63236" grpId="0" autoUpdateAnimBg="0"/>
      <p:bldP spid="863237" grpId="0" autoUpdateAnimBg="0"/>
      <p:bldP spid="863238" grpId="0" autoUpdateAnimBg="0"/>
      <p:bldP spid="8632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Income Overview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Distinguish between taxable and nontaxable income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Know where to report different types of income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Complete necessary forms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Losses may be allowable on Federal but not on State</a:t>
            </a:r>
          </a:p>
          <a:p>
            <a:pPr lvl="1" eaLnBrk="1" hangingPunct="1"/>
            <a:endParaRPr lang="en-US" sz="2400" smtClean="0"/>
          </a:p>
          <a:p>
            <a:pPr lvl="1" eaLnBrk="1" hangingPunct="1"/>
            <a:endParaRPr lang="en-US" sz="2400" smtClean="0"/>
          </a:p>
        </p:txBody>
      </p:sp>
      <p:pic>
        <p:nvPicPr>
          <p:cNvPr id="7" name="~PP51353.WAV">
            <a:hlinkClick r:id="" action="ppaction://media"/>
          </p:cNvPr>
          <p:cNvPicPr>
            <a:picLocks noRot="1" noChangeAspect="1"/>
          </p:cNvPicPr>
          <p:nvPr>
            <a:wavAudioFile r:embed="rId1" name="~PP59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126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6AE572-746C-43EA-BF37-9A80751B157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112647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31719"/>
      </p:ext>
    </p:extLst>
  </p:cSld>
  <p:clrMapOvr>
    <a:masterClrMapping/>
  </p:clrMapOvr>
  <p:transition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Income Categories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Earned Income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Self Employment Income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Investment Income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Retirement Income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Miscellaneous Income</a:t>
            </a:r>
          </a:p>
        </p:txBody>
      </p:sp>
      <p:pic>
        <p:nvPicPr>
          <p:cNvPr id="7" name="~PP21369.WAV">
            <a:hlinkClick r:id="" action="ppaction://media"/>
          </p:cNvPr>
          <p:cNvPicPr>
            <a:picLocks noRot="1" noChangeAspect="1"/>
          </p:cNvPicPr>
          <p:nvPr>
            <a:wavAudioFile r:embed="rId1" name="~PP277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136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60A733-6DA3-495A-88A6-35CE0C6258E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113671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86380"/>
      </p:ext>
    </p:extLst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Taxable Income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Wages, bonuses, tips, certain scholarships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Interest, dividends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Business, hobby income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Capital gains (stocks, property)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Pensions, annuities, IRAs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Rents, royalties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Unemployment Compensation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Social Security Benefits (part maybe)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Gambling winnings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State Income and Property Tax Refunds (Maybe)</a:t>
            </a:r>
          </a:p>
        </p:txBody>
      </p:sp>
      <p:pic>
        <p:nvPicPr>
          <p:cNvPr id="8" name="~PP31369.WAV">
            <a:hlinkClick r:id="" action="ppaction://media"/>
          </p:cNvPr>
          <p:cNvPicPr>
            <a:picLocks noRot="1" noChangeAspect="1"/>
          </p:cNvPicPr>
          <p:nvPr>
            <a:wavAudioFile r:embed="rId1" name="~PP351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146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67B4D00-9CC9-464F-B269-25F1F03D69D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11469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44075"/>
      </p:ext>
    </p:extLst>
  </p:cSld>
  <p:clrMapOvr>
    <a:masterClrMapping/>
  </p:clrMapOvr>
  <p:transition advTm="6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Nontaxable Income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Child support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Federal income tax refund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Gifts, bequests, inheritances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Interest on State/Local Government bonds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Interest on Series EE and used for education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Veteran’s disability, interest on VA dividend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Worker’s compensation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Qualified scholarships, fellowships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Supplemental Security Income (SSI)</a:t>
            </a:r>
          </a:p>
        </p:txBody>
      </p:sp>
      <p:pic>
        <p:nvPicPr>
          <p:cNvPr id="7" name="~PP31385.WAV">
            <a:hlinkClick r:id="" action="ppaction://media"/>
          </p:cNvPr>
          <p:cNvPicPr>
            <a:picLocks noRot="1" noChangeAspect="1"/>
          </p:cNvPicPr>
          <p:nvPr>
            <a:wavAudioFile r:embed="rId1" name="~PP37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157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E489B7B-1D2D-4218-AF0C-DDE48D67D9C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115719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5485"/>
      </p:ext>
    </p:extLst>
  </p:cSld>
  <p:clrMapOvr>
    <a:masterClrMapping/>
  </p:clrMapOvr>
  <p:transition advTm="4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Differences: New Jersey vs Federal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72400" cy="6365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smtClean="0"/>
              <a:t>Taxable vs Non-Taxable Income-notable differences</a:t>
            </a:r>
          </a:p>
        </p:txBody>
      </p:sp>
      <p:graphicFrame>
        <p:nvGraphicFramePr>
          <p:cNvPr id="1333342" name="Group 94"/>
          <p:cNvGraphicFramePr>
            <a:graphicFrameLocks noGrp="1"/>
          </p:cNvGraphicFramePr>
          <p:nvPr>
            <p:ph sz="half" idx="2"/>
          </p:nvPr>
        </p:nvGraphicFramePr>
        <p:xfrm>
          <a:off x="914400" y="2554288"/>
          <a:ext cx="7772400" cy="3179780"/>
        </p:xfrm>
        <a:graphic>
          <a:graphicData uri="http://schemas.openxmlformats.org/drawingml/2006/table">
            <a:tbl>
              <a:tblPr/>
              <a:tblGrid>
                <a:gridCol w="3652838"/>
                <a:gridCol w="1528762"/>
                <a:gridCol w="2590800"/>
              </a:tblGrid>
              <a:tr h="315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Taxable Income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New Jersey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Federal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7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Unemployment compensation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No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Yes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</a:tr>
              <a:tr h="315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Social Security Benefits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No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Yes (maybe)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</a:tr>
              <a:tr h="5181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Interest &amp; Capital Gains on Federal obligations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No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Yes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</a:tr>
              <a:tr h="5181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Interest on Municipal Bonds from States other than NJ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Yes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No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</a:tr>
              <a:tr h="5181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Capital Gains on NJ Tax Exempt Interest Securities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No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Yes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</a:tr>
              <a:tr h="304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State Income Tax &amp; Property Tax Refunds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No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Yes (maybe)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</a:tr>
              <a:tr h="3714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Pension and IRA Distributions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Amt taxable in NJ may be different than amt for Federal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~PP81416.WAV">
            <a:hlinkClick r:id="" action="ppaction://media"/>
          </p:cNvPr>
          <p:cNvPicPr>
            <a:picLocks noRot="1" noChangeAspect="1"/>
          </p:cNvPicPr>
          <p:nvPr>
            <a:wavAudioFile r:embed="rId1" name="~PP87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78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16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EB9B8D5-6FDB-4691-AF2E-E03CD01A887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116780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16446"/>
      </p:ext>
    </p:extLst>
  </p:cSld>
  <p:clrMapOvr>
    <a:masterClrMapping/>
  </p:clrMapOvr>
  <p:transition advTm="1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Employee Compensation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Wages, salaries, tips, severance pay, bonuses, and commissions</a:t>
            </a:r>
          </a:p>
          <a:p>
            <a:pPr eaLnBrk="1" hangingPunct="1"/>
            <a:r>
              <a:rPr lang="en-US" smtClean="0"/>
              <a:t>Cash, goods and services, awards, and taxable benefits</a:t>
            </a:r>
          </a:p>
          <a:p>
            <a:pPr eaLnBrk="1" hangingPunct="1"/>
            <a:r>
              <a:rPr lang="en-US" smtClean="0"/>
              <a:t>Pre-Retirement disability payments</a:t>
            </a:r>
          </a:p>
          <a:p>
            <a:pPr eaLnBrk="1" hangingPunct="1"/>
            <a:r>
              <a:rPr lang="en-US" smtClean="0"/>
              <a:t>Employee compensation usually reported on Form W-2, Wage and Tax Statement </a:t>
            </a:r>
          </a:p>
          <a:p>
            <a:pPr eaLnBrk="1" hangingPunct="1"/>
            <a:r>
              <a:rPr lang="en-US" smtClean="0"/>
              <a:t>All taxable even if not reported on W-2</a:t>
            </a:r>
          </a:p>
        </p:txBody>
      </p:sp>
      <p:pic>
        <p:nvPicPr>
          <p:cNvPr id="8" name="~PP21431.WAV">
            <a:hlinkClick r:id="" action="ppaction://media"/>
          </p:cNvPr>
          <p:cNvPicPr>
            <a:picLocks noRot="1" noChangeAspect="1"/>
          </p:cNvPicPr>
          <p:nvPr>
            <a:wavAudioFile r:embed="rId1" name="~PP20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177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F6A0BE2-D6F6-44AE-BC54-596BE38C5F3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11776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3031"/>
      </p:ext>
    </p:extLst>
  </p:cSld>
  <p:clrMapOvr>
    <a:masterClrMapping/>
  </p:clrMapOvr>
  <p:transition advTm="6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Tips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Tips must be reported as Income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Usually reported on W-2 in either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Box 1 – Wages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Box 7 – Social Security Tips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Box 8 – Allocated Tips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Unreported tips – use Form 4137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Refer to Pub 17, Chapter 6 and </a:t>
            </a:r>
            <a:br>
              <a:rPr lang="en-US" smtClean="0"/>
            </a:br>
            <a:r>
              <a:rPr lang="en-US" smtClean="0"/>
              <a:t>Pub 4012, Tab 2</a:t>
            </a:r>
          </a:p>
        </p:txBody>
      </p:sp>
      <p:pic>
        <p:nvPicPr>
          <p:cNvPr id="7" name="~PP21447.WAV">
            <a:hlinkClick r:id="" action="ppaction://media"/>
          </p:cNvPr>
          <p:cNvPicPr>
            <a:picLocks noRot="1" noChangeAspect="1"/>
          </p:cNvPicPr>
          <p:nvPr>
            <a:wavAudioFile r:embed="rId1" name="~PP224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187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F45EBC-89DA-43B4-AEDA-5A53FDD99C4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118791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37016"/>
      </p:ext>
    </p:extLst>
  </p:cSld>
  <p:clrMapOvr>
    <a:masterClrMapping/>
  </p:clrMapOvr>
  <p:transition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Scholarships And Fellowships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Amounts received for tuition, fees and books are not taxable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Amounts received for room, board &amp; travel are taxable and reported on line 7, wages on 1040 form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no W-2, enter data on a 1040 Income Worksheet #1 in TaxWise</a:t>
            </a:r>
          </a:p>
        </p:txBody>
      </p:sp>
      <p:pic>
        <p:nvPicPr>
          <p:cNvPr id="7" name="~PP11447.WAV">
            <a:hlinkClick r:id="" action="ppaction://media"/>
          </p:cNvPr>
          <p:cNvPicPr>
            <a:picLocks noRot="1" noChangeAspect="1"/>
          </p:cNvPicPr>
          <p:nvPr>
            <a:wavAudioFile r:embed="rId1" name="~PP158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198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42429FC-4F8A-451A-948C-D5E4C11E8AD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119815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13562"/>
      </p:ext>
    </p:extLst>
  </p:cSld>
  <p:clrMapOvr>
    <a:masterClrMapping/>
  </p:clrMapOvr>
  <p:transition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|4.6|5.7|5.2"/>
</p:tagLst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638</Words>
  <Application>Microsoft Office PowerPoint</Application>
  <PresentationFormat>On-screen Show (4:3)</PresentationFormat>
  <Paragraphs>169</Paragraphs>
  <Slides>11</Slides>
  <Notes>10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NJ Template 06</vt:lpstr>
      <vt:lpstr>Income - Wages</vt:lpstr>
      <vt:lpstr>Income Overview</vt:lpstr>
      <vt:lpstr>Income Categories</vt:lpstr>
      <vt:lpstr>Taxable Income</vt:lpstr>
      <vt:lpstr>Nontaxable Income</vt:lpstr>
      <vt:lpstr>Differences: New Jersey vs Federal</vt:lpstr>
      <vt:lpstr>Employee Compensation</vt:lpstr>
      <vt:lpstr>Tips</vt:lpstr>
      <vt:lpstr>Scholarships And Fellowships</vt:lpstr>
      <vt:lpstr>OTHER LINE 7 INCOME</vt:lpstr>
      <vt:lpstr>Form W-2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Income - Wages</dc:title>
  <dc:creator>HershAl</dc:creator>
  <cp:lastModifiedBy>HershAl</cp:lastModifiedBy>
  <cp:revision>2</cp:revision>
  <dcterms:created xsi:type="dcterms:W3CDTF">2012-01-07T00:34:14Z</dcterms:created>
  <dcterms:modified xsi:type="dcterms:W3CDTF">2012-01-07T00:34:16Z</dcterms:modified>
</cp:coreProperties>
</file>